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slideLayout" Target="../slideLayouts/slideLayout11.xml"/><Relationship Id="rId1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Isg-ZUy0MY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slideLayout" Target="../slideLayouts/slideLayout10.xml"/><Relationship Id="rId1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303621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Insights from NASSCOM AI Developer Workshop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557926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Takeaways and Future Directions in AI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095" y="297894"/>
            <a:ext cx="729781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Agentic AI: Implementation &amp; Data Engineering Use Cases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79095" y="924758"/>
            <a:ext cx="1555671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Implementing Agentic AI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379095" y="1211104"/>
            <a:ext cx="680394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 intelligent agents involves integrating several core components for autonomous operation:</a:t>
            </a:r>
            <a:endParaRPr lang="en-US" sz="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095" y="1653421"/>
            <a:ext cx="6803946" cy="6096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607" y="1506260"/>
            <a:ext cx="324922" cy="324922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119" y="1587460"/>
            <a:ext cx="129897" cy="1624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2563" y="1939409"/>
            <a:ext cx="1425297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Reasoning &amp; Planning</a:t>
            </a:r>
            <a:endParaRPr lang="en-US" sz="1100" dirty="0"/>
          </a:p>
        </p:txBody>
      </p:sp>
      <p:sp>
        <p:nvSpPr>
          <p:cNvPr id="9" name="Text 4"/>
          <p:cNvSpPr/>
          <p:nvPr/>
        </p:nvSpPr>
        <p:spPr>
          <a:xfrm>
            <a:off x="502563" y="2225754"/>
            <a:ext cx="65570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 LLMs or symbolic AI for task decomposition, goal setting, and strategic execution pathways.</a:t>
            </a:r>
            <a:endParaRPr lang="en-US" sz="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5" y="2777966"/>
            <a:ext cx="6803946" cy="6096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607" y="2630805"/>
            <a:ext cx="324922" cy="324922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119" y="2712006"/>
            <a:ext cx="129897" cy="162401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02563" y="3063954"/>
            <a:ext cx="1425297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Tool Use &amp; Action</a:t>
            </a:r>
            <a:endParaRPr lang="en-US" sz="1100" dirty="0"/>
          </a:p>
        </p:txBody>
      </p:sp>
      <p:sp>
        <p:nvSpPr>
          <p:cNvPr id="14" name="Text 6"/>
          <p:cNvSpPr/>
          <p:nvPr/>
        </p:nvSpPr>
        <p:spPr>
          <a:xfrm>
            <a:off x="502563" y="3350300"/>
            <a:ext cx="6557010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 agents to interact with external systems like databases, APIs, and data processing frameworks (e.g., Spark, Airflow).</a:t>
            </a:r>
            <a:endParaRPr lang="en-US" sz="85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095" y="4075867"/>
            <a:ext cx="6803946" cy="60960"/>
          </a:xfrm>
          <a:prstGeom prst="rect">
            <a:avLst/>
          </a:prstGeom>
        </p:spPr>
      </p:pic>
      <p:pic>
        <p:nvPicPr>
          <p:cNvPr id="1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607" y="3928705"/>
            <a:ext cx="324922" cy="324922"/>
          </a:xfrm>
          <a:prstGeom prst="rect">
            <a:avLst/>
          </a:prstGeom>
        </p:spPr>
      </p:pic>
      <p:pic>
        <p:nvPicPr>
          <p:cNvPr id="1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6119" y="4009906"/>
            <a:ext cx="129897" cy="162401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502563" y="4361855"/>
            <a:ext cx="1425297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Memory Management</a:t>
            </a:r>
            <a:endParaRPr lang="en-US" sz="1100" dirty="0"/>
          </a:p>
        </p:txBody>
      </p:sp>
      <p:sp>
        <p:nvSpPr>
          <p:cNvPr id="19" name="Text 8"/>
          <p:cNvSpPr/>
          <p:nvPr/>
        </p:nvSpPr>
        <p:spPr>
          <a:xfrm>
            <a:off x="502563" y="4648200"/>
            <a:ext cx="6557010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short-term context (scratchpad) and long-term knowledge bases (vector databases) for continuous learning and retrieval.</a:t>
            </a:r>
            <a:endParaRPr lang="en-US" sz="850" dirty="0"/>
          </a:p>
        </p:txBody>
      </p:sp>
      <p:pic>
        <p:nvPicPr>
          <p:cNvPr id="2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095" y="5373767"/>
            <a:ext cx="6803946" cy="60960"/>
          </a:xfrm>
          <a:prstGeom prst="rect">
            <a:avLst/>
          </a:prstGeom>
        </p:spPr>
      </p:pic>
      <p:pic>
        <p:nvPicPr>
          <p:cNvPr id="21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8607" y="5226606"/>
            <a:ext cx="324922" cy="324922"/>
          </a:xfrm>
          <a:prstGeom prst="rect">
            <a:avLst/>
          </a:prstGeom>
        </p:spPr>
      </p:pic>
      <p:pic>
        <p:nvPicPr>
          <p:cNvPr id="22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6119" y="5307806"/>
            <a:ext cx="129897" cy="162401"/>
          </a:xfrm>
          <a:prstGeom prst="rect">
            <a:avLst/>
          </a:prstGeom>
        </p:spPr>
      </p:pic>
      <p:sp>
        <p:nvSpPr>
          <p:cNvPr id="23" name="Text 9"/>
          <p:cNvSpPr/>
          <p:nvPr/>
        </p:nvSpPr>
        <p:spPr>
          <a:xfrm>
            <a:off x="502563" y="5659755"/>
            <a:ext cx="1526262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Perception &amp; Monitoring</a:t>
            </a:r>
            <a:endParaRPr lang="en-US" sz="1100" dirty="0"/>
          </a:p>
        </p:txBody>
      </p:sp>
      <p:sp>
        <p:nvSpPr>
          <p:cNvPr id="24" name="Text 10"/>
          <p:cNvSpPr/>
          <p:nvPr/>
        </p:nvSpPr>
        <p:spPr>
          <a:xfrm>
            <a:off x="502563" y="5946100"/>
            <a:ext cx="6557010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Allow agents to observe data streams, pipeline logs, and system metrics to understand the current state and detect changes.</a:t>
            </a:r>
            <a:endParaRPr lang="en-US" sz="850" dirty="0"/>
          </a:p>
        </p:txBody>
      </p:sp>
      <p:pic>
        <p:nvPicPr>
          <p:cNvPr id="25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54979" y="938332"/>
            <a:ext cx="6803946" cy="6803946"/>
          </a:xfrm>
          <a:prstGeom prst="rect">
            <a:avLst/>
          </a:prstGeom>
        </p:spPr>
      </p:pic>
      <p:sp>
        <p:nvSpPr>
          <p:cNvPr id="26" name="Text 11"/>
          <p:cNvSpPr/>
          <p:nvPr/>
        </p:nvSpPr>
        <p:spPr>
          <a:xfrm>
            <a:off x="7454979" y="7864078"/>
            <a:ext cx="1895951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 Cases in Data Engineering</a:t>
            </a:r>
            <a:endParaRPr lang="en-US" sz="1100" dirty="0"/>
          </a:p>
        </p:txBody>
      </p:sp>
      <p:sp>
        <p:nvSpPr>
          <p:cNvPr id="27" name="Text 12"/>
          <p:cNvSpPr/>
          <p:nvPr/>
        </p:nvSpPr>
        <p:spPr>
          <a:xfrm>
            <a:off x="7454979" y="8150423"/>
            <a:ext cx="680394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Agentic AI offers transformative potential for optimizing data workflows:</a:t>
            </a:r>
            <a:endParaRPr lang="en-US" sz="850" dirty="0"/>
          </a:p>
        </p:txBody>
      </p:sp>
      <p:sp>
        <p:nvSpPr>
          <p:cNvPr id="28" name="Text 13"/>
          <p:cNvSpPr/>
          <p:nvPr/>
        </p:nvSpPr>
        <p:spPr>
          <a:xfrm>
            <a:off x="7454979" y="8421172"/>
            <a:ext cx="680394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Pipeline Management: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Self-healing data pipelines that detect and resolve issues proactively.</a:t>
            </a:r>
            <a:endParaRPr lang="en-US" sz="850" dirty="0"/>
          </a:p>
        </p:txBody>
      </p:sp>
      <p:sp>
        <p:nvSpPr>
          <p:cNvPr id="29" name="Text 14"/>
          <p:cNvSpPr/>
          <p:nvPr/>
        </p:nvSpPr>
        <p:spPr>
          <a:xfrm>
            <a:off x="7454979" y="8632388"/>
            <a:ext cx="680394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Data Quality: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Real-time anomaly detection, validation, and automated correction of data inconsistencies.</a:t>
            </a:r>
            <a:endParaRPr lang="en-US" sz="850" dirty="0"/>
          </a:p>
        </p:txBody>
      </p:sp>
      <p:sp>
        <p:nvSpPr>
          <p:cNvPr id="30" name="Text 15"/>
          <p:cNvSpPr/>
          <p:nvPr/>
        </p:nvSpPr>
        <p:spPr>
          <a:xfrm>
            <a:off x="7454979" y="8843605"/>
            <a:ext cx="6803946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Resource Optimization: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Agents adaptively scale compute resources for ETL jobs based on workload and performance metrics.</a:t>
            </a:r>
            <a:endParaRPr lang="en-US" sz="850" dirty="0"/>
          </a:p>
        </p:txBody>
      </p:sp>
      <p:sp>
        <p:nvSpPr>
          <p:cNvPr id="31" name="Text 16"/>
          <p:cNvSpPr/>
          <p:nvPr/>
        </p:nvSpPr>
        <p:spPr>
          <a:xfrm>
            <a:off x="7454979" y="9228177"/>
            <a:ext cx="6803946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Data Discovery: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Smart agents can identify, catalog, and suggest new data sources or transformations based on business needs.</a:t>
            </a:r>
            <a:endParaRPr lang="en-US" sz="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393" y="574000"/>
            <a:ext cx="7625953" cy="631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Math for AI: Essential Foundations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71393" y="1492806"/>
            <a:ext cx="7801213" cy="1473518"/>
          </a:xfrm>
          <a:prstGeom prst="roundRect">
            <a:avLst>
              <a:gd name="adj" fmla="val 19530"/>
            </a:avLst>
          </a:prstGeom>
          <a:noFill/>
          <a:ln w="2286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6063" y="1707475"/>
            <a:ext cx="2524244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Linear Algebra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86063" y="2138005"/>
            <a:ext cx="7371874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Vectors, matrices, tensors, eigen vectors/values, SVD, and principal component analysis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1393" y="3158133"/>
            <a:ext cx="7801213" cy="1166693"/>
          </a:xfrm>
          <a:prstGeom prst="roundRect">
            <a:avLst>
              <a:gd name="adj" fmla="val 24666"/>
            </a:avLst>
          </a:prstGeom>
          <a:noFill/>
          <a:ln w="2286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86063" y="3372803"/>
            <a:ext cx="2524244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Calculus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86063" y="3803333"/>
            <a:ext cx="7371874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Derivatives, vector/matrix calculus, and gradient algorithms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1393" y="4516636"/>
            <a:ext cx="7801213" cy="1473518"/>
          </a:xfrm>
          <a:prstGeom prst="roundRect">
            <a:avLst>
              <a:gd name="adj" fmla="val 19530"/>
            </a:avLst>
          </a:prstGeom>
          <a:noFill/>
          <a:ln w="2286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86063" y="4731306"/>
            <a:ext cx="2580799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Statistics &amp; Probability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886063" y="5161836"/>
            <a:ext cx="7371874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Basic stats, probability rules, random variables, Bayes theorem, and maximum likelihood estimation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1393" y="6181963"/>
            <a:ext cx="7801213" cy="1473518"/>
          </a:xfrm>
          <a:prstGeom prst="roundRect">
            <a:avLst>
              <a:gd name="adj" fmla="val 19530"/>
            </a:avLst>
          </a:prstGeom>
          <a:noFill/>
          <a:ln w="22860">
            <a:solidFill>
              <a:srgbClr val="BACF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86063" y="6396633"/>
            <a:ext cx="2524244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Information Theory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86063" y="6827163"/>
            <a:ext cx="7371874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Entropy, cross entropy, KL divergence, Viterbi algorithm, and encoder-decoder algorithms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883" y="458748"/>
            <a:ext cx="8585716" cy="548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PyTorch: Leading Deep Learning Framework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883" y="1445419"/>
            <a:ext cx="6527840" cy="72882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26298" y="1424583"/>
            <a:ext cx="286035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Essential PyTorch Knowledge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26298" y="1865828"/>
            <a:ext cx="652784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Tensor fundamentals and operations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526298" y="2190988"/>
            <a:ext cx="652784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PyTorch workflow and training loops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526298" y="2516148"/>
            <a:ext cx="652784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Neural network classification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526298" y="2841308"/>
            <a:ext cx="652784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Computer vision applications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526298" y="3166467"/>
            <a:ext cx="652784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Transfer learning techniques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526298" y="3491627"/>
            <a:ext cx="652784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deployment strategies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526298" y="3908584"/>
            <a:ext cx="652784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Popular resources: </a:t>
            </a:r>
            <a:pPr algn="l" indent="0" marL="0">
              <a:lnSpc>
                <a:spcPts val="2100"/>
              </a:lnSpc>
              <a:buNone/>
            </a:pPr>
            <a:r>
              <a:rPr lang="en-US" sz="1300" u="sng" dirty="0">
                <a:solidFill>
                  <a:srgbClr val="359DD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tutorial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PyTorch official tutorials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666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711" y="3215402"/>
            <a:ext cx="10679311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Computer Vision: From Pixels to Perception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11" y="4224814"/>
            <a:ext cx="4384953" cy="8432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8452" y="5278755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It?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948452" y="5751909"/>
            <a:ext cx="3963472" cy="1686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Enabling computers to interpret digital images and videos, automating tasks that the human visual system performs—recognition, detection, and tracking.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664" y="4224814"/>
            <a:ext cx="4384953" cy="8432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33405" y="5278755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Techniques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333405" y="5751909"/>
            <a:ext cx="3963472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classification, object detection, segmentation, and feature extraction for tasks like image stitching or 3D reconstruction.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617" y="4224814"/>
            <a:ext cx="4384953" cy="8432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8358" y="5278755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Process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718358" y="5751909"/>
            <a:ext cx="3963472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collection, preprocessing, modeling with traditional or deep learning methods, training, validation, and deployment.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19977"/>
            <a:ext cx="749819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Computer Vision Applications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865953"/>
            <a:ext cx="3075384" cy="19007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9832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Autonomous Vehicles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469374"/>
            <a:ext cx="30753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Lane detection and object recognition for self-driving cars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442" y="2865953"/>
            <a:ext cx="3075384" cy="19007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04442" y="49832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Medical Imaging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04442" y="5469374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Tumor detection, pathology and radiology analysis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74" y="2865953"/>
            <a:ext cx="3075384" cy="19007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0574" y="4983242"/>
            <a:ext cx="293846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Surveillance &amp; Security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0574" y="5469374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 recognition and monitoring systems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707" y="2865953"/>
            <a:ext cx="3075384" cy="190071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96707" y="49832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Industrial Automation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96707" y="5469374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Quality control and robotics applications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1963" y="362903"/>
            <a:ext cx="4018002" cy="434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YOLO: You Only Look Once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61963" y="1127046"/>
            <a:ext cx="1736884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61963" y="1476018"/>
            <a:ext cx="6692265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object detection model family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1963" y="1733431"/>
            <a:ext cx="6692265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Unified detection network predicting bounding boxes and class probabilities directly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61963" y="1990844"/>
            <a:ext cx="6692265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accuracy and speed over previous versions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61963" y="2248257"/>
            <a:ext cx="6692265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Streamlined architecture suitable for real-time applications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461963" y="2591395"/>
            <a:ext cx="1736884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Architecture Overview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461963" y="2940367"/>
            <a:ext cx="6692265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Backbone: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CSP or lightweight architectures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461963" y="3197781"/>
            <a:ext cx="6692265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Neck: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FPN or PAN for feature map combination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461963" y="3455194"/>
            <a:ext cx="6692265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Prediction Heads: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Separate layers for classification and bounding box regression</a:t>
            </a:r>
            <a:endParaRPr lang="en-US" sz="10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3792" y="1143595"/>
            <a:ext cx="6692265" cy="6979920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483792" y="8271986"/>
            <a:ext cx="1736884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Innovations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7483792" y="8620958"/>
            <a:ext cx="6692265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Spatial attention for precise object localization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7483792" y="8878372"/>
            <a:ext cx="6692265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fusion for improved small object detection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7483792" y="9135785"/>
            <a:ext cx="6692265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Bottlenecks and SPPF for reduced computational complexity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7483792" y="9393198"/>
            <a:ext cx="6692265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Open-source and community-driven development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724394"/>
            <a:ext cx="1166026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Large Language Models: The Frontier AI Today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762024"/>
            <a:ext cx="4226838" cy="2451259"/>
          </a:xfrm>
          <a:prstGeom prst="roundRect">
            <a:avLst>
              <a:gd name="adj" fmla="val 1325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49862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Proprietary Models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5472351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GPT-4, Claude 3 Opus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82504" y="5948958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Available via paid APIs or web interfaces on cloud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4762024"/>
            <a:ext cx="4226838" cy="2451259"/>
          </a:xfrm>
          <a:prstGeom prst="roundRect">
            <a:avLst>
              <a:gd name="adj" fmla="val 1325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25916" y="49862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Open-Source Models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25916" y="5472351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OLMo, Falcon, Dolly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5425916" y="5948958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Completely open pre-training code, evaluation code and model weights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5134" y="4762024"/>
            <a:ext cx="4226957" cy="2451259"/>
          </a:xfrm>
          <a:prstGeom prst="roundRect">
            <a:avLst>
              <a:gd name="adj" fmla="val 1325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69329" y="49862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Open Models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69329" y="5472351"/>
            <a:ext cx="377856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LLAMA 2/3, Mistral, ChatGLM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9869329" y="5948958"/>
            <a:ext cx="37785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Apache 2 License with models and weights openly available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775" y="499705"/>
            <a:ext cx="6612374" cy="456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Llama 4: Leading Multimodal Intelligence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775" y="1513403"/>
            <a:ext cx="6660118" cy="6096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653" y="1320522"/>
            <a:ext cx="416362" cy="4163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732550" y="1424583"/>
            <a:ext cx="166568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639723" y="1875592"/>
            <a:ext cx="1826538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Llama 4 Scout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639723" y="2242542"/>
            <a:ext cx="6352223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17B active parameters with 16 experts (109B total)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639723" y="2589490"/>
            <a:ext cx="6352223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Industry-leading 10M context length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639723" y="2936438"/>
            <a:ext cx="6352223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for inference efficiency</a:t>
            </a:r>
            <a:endParaRPr lang="en-US" sz="10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3644027"/>
            <a:ext cx="6660118" cy="6096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653" y="3451146"/>
            <a:ext cx="416362" cy="4163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732550" y="3555206"/>
            <a:ext cx="166568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300" dirty="0"/>
          </a:p>
        </p:txBody>
      </p:sp>
      <p:sp>
        <p:nvSpPr>
          <p:cNvPr id="13" name="Text 7"/>
          <p:cNvSpPr/>
          <p:nvPr/>
        </p:nvSpPr>
        <p:spPr>
          <a:xfrm>
            <a:off x="639723" y="4006215"/>
            <a:ext cx="1826538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Llama 4 Maverick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639723" y="4373166"/>
            <a:ext cx="6352223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17B active parameters with 128 experts (400B total)</a:t>
            </a:r>
            <a:endParaRPr lang="en-US" sz="1050" dirty="0"/>
          </a:p>
        </p:txBody>
      </p:sp>
      <p:sp>
        <p:nvSpPr>
          <p:cNvPr id="15" name="Text 9"/>
          <p:cNvSpPr/>
          <p:nvPr/>
        </p:nvSpPr>
        <p:spPr>
          <a:xfrm>
            <a:off x="639723" y="4720114"/>
            <a:ext cx="6352223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Native multimodal with 1M context length</a:t>
            </a:r>
            <a:endParaRPr lang="en-US" sz="1050" dirty="0"/>
          </a:p>
        </p:txBody>
      </p:sp>
      <p:sp>
        <p:nvSpPr>
          <p:cNvPr id="16" name="Text 10"/>
          <p:cNvSpPr/>
          <p:nvPr/>
        </p:nvSpPr>
        <p:spPr>
          <a:xfrm>
            <a:off x="639723" y="5067062"/>
            <a:ext cx="6352223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Beats GPT-4o and Gemini 2.0 Flash on multiple benchmarks</a:t>
            </a:r>
            <a:endParaRPr lang="en-US" sz="10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" y="5774650"/>
            <a:ext cx="6660118" cy="60960"/>
          </a:xfrm>
          <a:prstGeom prst="rect">
            <a:avLst/>
          </a:prstGeom>
        </p:spPr>
      </p:pic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7653" y="5581769"/>
            <a:ext cx="416362" cy="41636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732550" y="5685830"/>
            <a:ext cx="166568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300" dirty="0"/>
          </a:p>
        </p:txBody>
      </p:sp>
      <p:sp>
        <p:nvSpPr>
          <p:cNvPr id="20" name="Text 12"/>
          <p:cNvSpPr/>
          <p:nvPr/>
        </p:nvSpPr>
        <p:spPr>
          <a:xfrm>
            <a:off x="639723" y="6136838"/>
            <a:ext cx="1826538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Llama 4 Behemoth</a:t>
            </a:r>
            <a:endParaRPr lang="en-US" sz="1400" dirty="0"/>
          </a:p>
        </p:txBody>
      </p:sp>
      <p:sp>
        <p:nvSpPr>
          <p:cNvPr id="21" name="Text 13"/>
          <p:cNvSpPr/>
          <p:nvPr/>
        </p:nvSpPr>
        <p:spPr>
          <a:xfrm>
            <a:off x="639723" y="6503789"/>
            <a:ext cx="6352223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288B active parameters with 16 experts (2T total)</a:t>
            </a:r>
            <a:endParaRPr lang="en-US" sz="1050" dirty="0"/>
          </a:p>
        </p:txBody>
      </p:sp>
      <p:sp>
        <p:nvSpPr>
          <p:cNvPr id="22" name="Text 14"/>
          <p:cNvSpPr/>
          <p:nvPr/>
        </p:nvSpPr>
        <p:spPr>
          <a:xfrm>
            <a:off x="639723" y="6850737"/>
            <a:ext cx="6352223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Teacher model for distillation</a:t>
            </a:r>
            <a:endParaRPr lang="en-US" sz="1050" dirty="0"/>
          </a:p>
        </p:txBody>
      </p:sp>
      <p:sp>
        <p:nvSpPr>
          <p:cNvPr id="23" name="Text 15"/>
          <p:cNvSpPr/>
          <p:nvPr/>
        </p:nvSpPr>
        <p:spPr>
          <a:xfrm>
            <a:off x="639723" y="7197685"/>
            <a:ext cx="6352223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Outperforms GPT-4.5, Claude Sonnet 3.7, and Gemini 2.0 Pro on STEM benchmarks</a:t>
            </a:r>
            <a:endParaRPr lang="en-US" sz="1050" dirty="0"/>
          </a:p>
        </p:txBody>
      </p:sp>
      <p:sp>
        <p:nvSpPr>
          <p:cNvPr id="24" name="Text 16"/>
          <p:cNvSpPr/>
          <p:nvPr/>
        </p:nvSpPr>
        <p:spPr>
          <a:xfrm>
            <a:off x="7492127" y="1303139"/>
            <a:ext cx="1826538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Innovations</a:t>
            </a:r>
            <a:endParaRPr lang="en-US" sz="1400" dirty="0"/>
          </a:p>
        </p:txBody>
      </p:sp>
      <p:sp>
        <p:nvSpPr>
          <p:cNvPr id="25" name="Text 17"/>
          <p:cNvSpPr/>
          <p:nvPr/>
        </p:nvSpPr>
        <p:spPr>
          <a:xfrm>
            <a:off x="7492127" y="1670090"/>
            <a:ext cx="6660118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Mixture of experts (MoE) architecture for compute efficiency</a:t>
            </a:r>
            <a:endParaRPr lang="en-US" sz="1050" dirty="0"/>
          </a:p>
        </p:txBody>
      </p:sp>
      <p:sp>
        <p:nvSpPr>
          <p:cNvPr id="26" name="Text 18"/>
          <p:cNvSpPr/>
          <p:nvPr/>
        </p:nvSpPr>
        <p:spPr>
          <a:xfrm>
            <a:off x="7492127" y="1940719"/>
            <a:ext cx="6660118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Native multimodality with early fusion</a:t>
            </a:r>
            <a:endParaRPr lang="en-US" sz="1050" dirty="0"/>
          </a:p>
        </p:txBody>
      </p:sp>
      <p:sp>
        <p:nvSpPr>
          <p:cNvPr id="27" name="Text 19"/>
          <p:cNvSpPr/>
          <p:nvPr/>
        </p:nvSpPr>
        <p:spPr>
          <a:xfrm>
            <a:off x="7492127" y="2211348"/>
            <a:ext cx="6660118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vision encoder based on MetaCLIP</a:t>
            </a:r>
            <a:endParaRPr lang="en-US" sz="1050" dirty="0"/>
          </a:p>
        </p:txBody>
      </p:sp>
      <p:sp>
        <p:nvSpPr>
          <p:cNvPr id="28" name="Text 20"/>
          <p:cNvSpPr/>
          <p:nvPr/>
        </p:nvSpPr>
        <p:spPr>
          <a:xfrm>
            <a:off x="7492127" y="2481977"/>
            <a:ext cx="6660118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training techniques including MetaP</a:t>
            </a:r>
            <a:endParaRPr lang="en-US" sz="1050" dirty="0"/>
          </a:p>
        </p:txBody>
      </p:sp>
      <p:sp>
        <p:nvSpPr>
          <p:cNvPr id="29" name="Text 21"/>
          <p:cNvSpPr/>
          <p:nvPr/>
        </p:nvSpPr>
        <p:spPr>
          <a:xfrm>
            <a:off x="7492127" y="2752606"/>
            <a:ext cx="6660118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safeguards and bias mitigations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662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242" y="2633186"/>
            <a:ext cx="8475345" cy="568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Agentic AI: Building Autonomous Systems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04242" y="3460194"/>
            <a:ext cx="1342191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Agentic AI empowers systems to act intelligently and autonomously towards defined goals.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42" y="4166711"/>
            <a:ext cx="6624637" cy="9144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930610"/>
            <a:ext cx="517922" cy="517922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977" y="4060031"/>
            <a:ext cx="207169" cy="25896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99743" y="4621173"/>
            <a:ext cx="227195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Autonomous Action</a:t>
            </a:r>
            <a:endParaRPr lang="en-US" sz="1750" dirty="0"/>
          </a:p>
        </p:txBody>
      </p:sp>
      <p:sp>
        <p:nvSpPr>
          <p:cNvPr id="9" name="Text 3"/>
          <p:cNvSpPr/>
          <p:nvPr/>
        </p:nvSpPr>
        <p:spPr>
          <a:xfrm>
            <a:off x="799743" y="5008721"/>
            <a:ext cx="623363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agents can make decisions and execute actions independently, without constant human oversight.</a:t>
            </a:r>
            <a:endParaRPr lang="en-US" sz="13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520" y="4166711"/>
            <a:ext cx="6624637" cy="91440"/>
          </a:xfrm>
          <a:prstGeom prst="rect">
            <a:avLst/>
          </a:prstGeom>
        </p:spPr>
      </p:pic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4878" y="3930610"/>
            <a:ext cx="517922" cy="517922"/>
          </a:xfrm>
          <a:prstGeom prst="rect">
            <a:avLst/>
          </a:prstGeom>
        </p:spPr>
      </p:pic>
      <p:pic>
        <p:nvPicPr>
          <p:cNvPr id="1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0255" y="4060031"/>
            <a:ext cx="207169" cy="258961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7597021" y="4621173"/>
            <a:ext cx="227195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Goal-Oriented</a:t>
            </a:r>
            <a:endParaRPr lang="en-US" sz="1750" dirty="0"/>
          </a:p>
        </p:txBody>
      </p:sp>
      <p:sp>
        <p:nvSpPr>
          <p:cNvPr id="14" name="Text 5"/>
          <p:cNvSpPr/>
          <p:nvPr/>
        </p:nvSpPr>
        <p:spPr>
          <a:xfrm>
            <a:off x="7597021" y="5008721"/>
            <a:ext cx="623363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They are designed to achieve specific objectives, often breaking down complex tasks into smaller, manageable steps.</a:t>
            </a:r>
            <a:endParaRPr lang="en-US" sz="1350" dirty="0"/>
          </a:p>
        </p:txBody>
      </p:sp>
      <p:pic>
        <p:nvPicPr>
          <p:cNvPr id="1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42" y="6165413"/>
            <a:ext cx="6624637" cy="91440"/>
          </a:xfrm>
          <a:prstGeom prst="rect">
            <a:avLst/>
          </a:prstGeom>
        </p:spPr>
      </p:pic>
      <p:pic>
        <p:nvPicPr>
          <p:cNvPr id="1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5929313"/>
            <a:ext cx="517922" cy="517922"/>
          </a:xfrm>
          <a:prstGeom prst="rect">
            <a:avLst/>
          </a:prstGeom>
        </p:spPr>
      </p:pic>
      <p:pic>
        <p:nvPicPr>
          <p:cNvPr id="1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2977" y="6058733"/>
            <a:ext cx="207169" cy="258961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799743" y="6619875"/>
            <a:ext cx="261866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Environmental Awareness</a:t>
            </a:r>
            <a:endParaRPr lang="en-US" sz="1750" dirty="0"/>
          </a:p>
        </p:txBody>
      </p:sp>
      <p:sp>
        <p:nvSpPr>
          <p:cNvPr id="19" name="Text 7"/>
          <p:cNvSpPr/>
          <p:nvPr/>
        </p:nvSpPr>
        <p:spPr>
          <a:xfrm>
            <a:off x="799743" y="7007423"/>
            <a:ext cx="623363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Agents perceive their environment, process information, and react to changes, adapting their behavior as needed.</a:t>
            </a:r>
            <a:endParaRPr lang="en-US" sz="1350" dirty="0"/>
          </a:p>
        </p:txBody>
      </p:sp>
      <p:pic>
        <p:nvPicPr>
          <p:cNvPr id="20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1520" y="6165413"/>
            <a:ext cx="6624637" cy="91440"/>
          </a:xfrm>
          <a:prstGeom prst="rect">
            <a:avLst/>
          </a:prstGeom>
        </p:spPr>
      </p:pic>
      <p:pic>
        <p:nvPicPr>
          <p:cNvPr id="21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54878" y="5929313"/>
            <a:ext cx="517922" cy="517922"/>
          </a:xfrm>
          <a:prstGeom prst="rect">
            <a:avLst/>
          </a:prstGeom>
        </p:spPr>
      </p:pic>
      <p:pic>
        <p:nvPicPr>
          <p:cNvPr id="22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10255" y="6058733"/>
            <a:ext cx="207169" cy="258961"/>
          </a:xfrm>
          <a:prstGeom prst="rect">
            <a:avLst/>
          </a:prstGeom>
        </p:spPr>
      </p:pic>
      <p:sp>
        <p:nvSpPr>
          <p:cNvPr id="23" name="Text 8"/>
          <p:cNvSpPr/>
          <p:nvPr/>
        </p:nvSpPr>
        <p:spPr>
          <a:xfrm>
            <a:off x="7597021" y="6619875"/>
            <a:ext cx="227195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Learning &amp; Adaptation</a:t>
            </a:r>
            <a:endParaRPr lang="en-US" sz="1750" dirty="0"/>
          </a:p>
        </p:txBody>
      </p:sp>
      <p:sp>
        <p:nvSpPr>
          <p:cNvPr id="24" name="Text 9"/>
          <p:cNvSpPr/>
          <p:nvPr/>
        </p:nvSpPr>
        <p:spPr>
          <a:xfrm>
            <a:off x="7597021" y="7007423"/>
            <a:ext cx="623363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They can learn from interactions and past experiences, continuously improving their performance and decision-making over time.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2025-07-10T10:40:27Z</dcterms:created>
  <dcterms:modified xsi:type="dcterms:W3CDTF">2025-07-10T10:40:27Z</dcterms:modified>
</cp:coreProperties>
</file>